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1"/>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 id="344" r:id="rId32"/>
    <p:sldId id="337" r:id="rId33"/>
    <p:sldId id="333" r:id="rId34"/>
    <p:sldId id="334" r:id="rId35"/>
    <p:sldId id="335" r:id="rId36"/>
    <p:sldId id="341" r:id="rId37"/>
    <p:sldId id="336" r:id="rId38"/>
    <p:sldId id="340" r:id="rId39"/>
    <p:sldId id="339" r:id="rId40"/>
    <p:sldId id="338" r:id="rId41"/>
    <p:sldId id="342" r:id="rId42"/>
    <p:sldId id="343" r:id="rId43"/>
    <p:sldId id="345" r:id="rId44"/>
    <p:sldId id="346" r:id="rId45"/>
    <p:sldId id="347" r:id="rId46"/>
    <p:sldId id="348" r:id="rId47"/>
    <p:sldId id="349" r:id="rId48"/>
    <p:sldId id="350" r:id="rId49"/>
    <p:sldId id="35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0"/>
    <p:restoredTop sz="81338"/>
  </p:normalViewPr>
  <p:slideViewPr>
    <p:cSldViewPr snapToGrid="0">
      <p:cViewPr varScale="1">
        <p:scale>
          <a:sx n="95" d="100"/>
          <a:sy n="95" d="100"/>
        </p:scale>
        <p:origin x="8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0T17:22:57.931"/>
    </inkml:context>
    <inkml:brush xml:id="br0">
      <inkml:brushProperty name="width" value="0.035" units="cm"/>
      <inkml:brushProperty name="height" value="0.035" units="cm"/>
      <inkml:brushProperty name="color" value="#EFEFDB"/>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4/23/25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1</a:t>
            </a:fld>
            <a:endParaRPr lang="en-US"/>
          </a:p>
        </p:txBody>
      </p:sp>
    </p:spTree>
    <p:extLst>
      <p:ext uri="{BB962C8B-B14F-4D97-AF65-F5344CB8AC3E}">
        <p14:creationId xmlns:p14="http://schemas.microsoft.com/office/powerpoint/2010/main" val="393778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29</a:t>
            </a:fld>
            <a:endParaRPr lang="en-US"/>
          </a:p>
        </p:txBody>
      </p:sp>
    </p:spTree>
    <p:extLst>
      <p:ext uri="{BB962C8B-B14F-4D97-AF65-F5344CB8AC3E}">
        <p14:creationId xmlns:p14="http://schemas.microsoft.com/office/powerpoint/2010/main" val="383155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studying the model and the parameters to understand what might be going on with the results we were getting from the baseline.</a:t>
            </a:r>
          </a:p>
          <a:p>
            <a:endParaRPr lang="en-US" dirty="0"/>
          </a:p>
          <a:p>
            <a:r>
              <a:rPr lang="en-US" dirty="0"/>
              <a:t>Initially we observed that the model generally reproduced the timing of the peaks and responded correctly to precipitation events, but the model overestimate the observations. And that gave us some signals about starting to change some parameters of the crest model. </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40</a:t>
            </a:fld>
            <a:endParaRPr lang="en-US"/>
          </a:p>
        </p:txBody>
      </p:sp>
    </p:spTree>
    <p:extLst>
      <p:ext uri="{BB962C8B-B14F-4D97-AF65-F5344CB8AC3E}">
        <p14:creationId xmlns:p14="http://schemas.microsoft.com/office/powerpoint/2010/main" val="301813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studying the model and the parameters to understand what might be going on with the results we were getting from the baseline.</a:t>
            </a:r>
          </a:p>
          <a:p>
            <a:endParaRPr lang="en-US" dirty="0"/>
          </a:p>
          <a:p>
            <a:r>
              <a:rPr lang="en-US" dirty="0"/>
              <a:t>Initially we observed that the model generally reproduced the timing of the peaks and responded correctly to precipitation events, but the model overestimate the observations. And that gave us some signals about starting to change the parameters of the crest model. </a:t>
            </a:r>
          </a:p>
          <a:p>
            <a:endParaRPr lang="en-US" dirty="0"/>
          </a:p>
          <a:p>
            <a:r>
              <a:rPr lang="en-US" dirty="0"/>
              <a:t>However I wanted to be sure and I wanted to understand what the performance of the model was at the seasonal scale.  To see the big picture.</a:t>
            </a:r>
          </a:p>
        </p:txBody>
      </p:sp>
      <p:sp>
        <p:nvSpPr>
          <p:cNvPr id="4" name="Slide Number Placeholder 3"/>
          <p:cNvSpPr>
            <a:spLocks noGrp="1"/>
          </p:cNvSpPr>
          <p:nvPr>
            <p:ph type="sldNum" sz="quarter" idx="5"/>
          </p:nvPr>
        </p:nvSpPr>
        <p:spPr/>
        <p:txBody>
          <a:bodyPr/>
          <a:lstStyle/>
          <a:p>
            <a:fld id="{A994DE3D-6376-42FC-8551-09455E7518F3}" type="slidenum">
              <a:rPr lang="en-US" smtClean="0"/>
              <a:t>41</a:t>
            </a:fld>
            <a:endParaRPr lang="en-US"/>
          </a:p>
        </p:txBody>
      </p:sp>
    </p:spTree>
    <p:extLst>
      <p:ext uri="{BB962C8B-B14F-4D97-AF65-F5344CB8AC3E}">
        <p14:creationId xmlns:p14="http://schemas.microsoft.com/office/powerpoint/2010/main" val="344539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an example with this station. </a:t>
            </a:r>
          </a:p>
          <a:p>
            <a:endParaRPr lang="en-US" dirty="0"/>
          </a:p>
          <a:p>
            <a:r>
              <a:rPr lang="en-US" dirty="0"/>
              <a:t>At the top, we can see the simulated mean discharge in blue compared to the monthly observations in black. The error metrics are shown in the upper left panel. Overall, the model overestimates the monthly discharge, with a normalized bias of 57%.</a:t>
            </a:r>
          </a:p>
          <a:p>
            <a:endParaRPr lang="en-US" dirty="0"/>
          </a:p>
          <a:p>
            <a:r>
              <a:rPr lang="en-US" dirty="0"/>
              <a:t>We also calculated the monthly anomalies and used Pearson correlation to see if the model is capturing the anomaly signal throughout the year. In the lower right panel, we have a boxplot of the simulated and observed anomalies. For this station, there’s a strong positive correlation of monthly anomalies across all years, which means we’re capturing at least the annual variability. However, in the lower left plot, we see that the model captures more variability and has more outliers."</a:t>
            </a:r>
          </a:p>
        </p:txBody>
      </p:sp>
      <p:sp>
        <p:nvSpPr>
          <p:cNvPr id="4" name="Slide Number Placeholder 3"/>
          <p:cNvSpPr>
            <a:spLocks noGrp="1"/>
          </p:cNvSpPr>
          <p:nvPr>
            <p:ph type="sldNum" sz="quarter" idx="5"/>
          </p:nvPr>
        </p:nvSpPr>
        <p:spPr/>
        <p:txBody>
          <a:bodyPr/>
          <a:lstStyle/>
          <a:p>
            <a:fld id="{A994DE3D-6376-42FC-8551-09455E7518F3}" type="slidenum">
              <a:rPr lang="en-US" smtClean="0"/>
              <a:t>42</a:t>
            </a:fld>
            <a:endParaRPr lang="en-US"/>
          </a:p>
        </p:txBody>
      </p:sp>
    </p:spTree>
    <p:extLst>
      <p:ext uri="{BB962C8B-B14F-4D97-AF65-F5344CB8AC3E}">
        <p14:creationId xmlns:p14="http://schemas.microsoft.com/office/powerpoint/2010/main" val="4275327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see which months the model performs best in, so we calculated the error and anomalies from the daily data for each month. As you can see, the model tends to overestimate discharge in August, September, and October.</a:t>
            </a:r>
          </a:p>
          <a:p>
            <a:endParaRPr lang="en-US" dirty="0"/>
          </a:p>
          <a:p>
            <a:r>
              <a:rPr lang="en-US" dirty="0"/>
              <a:t>The correlation of the anomalies shows whether the model can capture the variations that we see in the observations each month. Ideally, we’d like to see strong, positive correlations across all months. However, in this case, the model struggles at the beginning of the year, in July, and in September.</a:t>
            </a:r>
          </a:p>
          <a:p>
            <a:endParaRPr lang="en-US" dirty="0"/>
          </a:p>
          <a:p>
            <a:r>
              <a:rPr lang="en-US" dirty="0"/>
              <a:t>So we want to improve the errors in the complete daily timeseries but also in the seasonal scale.</a:t>
            </a:r>
          </a:p>
        </p:txBody>
      </p:sp>
      <p:sp>
        <p:nvSpPr>
          <p:cNvPr id="4" name="Slide Number Placeholder 3"/>
          <p:cNvSpPr>
            <a:spLocks noGrp="1"/>
          </p:cNvSpPr>
          <p:nvPr>
            <p:ph type="sldNum" sz="quarter" idx="5"/>
          </p:nvPr>
        </p:nvSpPr>
        <p:spPr/>
        <p:txBody>
          <a:bodyPr/>
          <a:lstStyle/>
          <a:p>
            <a:fld id="{A994DE3D-6376-42FC-8551-09455E7518F3}" type="slidenum">
              <a:rPr lang="en-US" smtClean="0"/>
              <a:t>43</a:t>
            </a:fld>
            <a:endParaRPr lang="en-US"/>
          </a:p>
        </p:txBody>
      </p:sp>
    </p:spTree>
    <p:extLst>
      <p:ext uri="{BB962C8B-B14F-4D97-AF65-F5344CB8AC3E}">
        <p14:creationId xmlns:p14="http://schemas.microsoft.com/office/powerpoint/2010/main" val="26578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caught our attention is that, when we looked at the stations in northern Ghana, we noticed an almost unimodal rainfall pattern, with the basin responding to the rainy months from July to September. Even though the model tends to overestimate the discharge amount, it still manages to capture this seasonal pattern."</a:t>
            </a:r>
          </a:p>
        </p:txBody>
      </p:sp>
      <p:sp>
        <p:nvSpPr>
          <p:cNvPr id="4" name="Slide Number Placeholder 3"/>
          <p:cNvSpPr>
            <a:spLocks noGrp="1"/>
          </p:cNvSpPr>
          <p:nvPr>
            <p:ph type="sldNum" sz="quarter" idx="5"/>
          </p:nvPr>
        </p:nvSpPr>
        <p:spPr/>
        <p:txBody>
          <a:bodyPr/>
          <a:lstStyle/>
          <a:p>
            <a:fld id="{A994DE3D-6376-42FC-8551-09455E7518F3}" type="slidenum">
              <a:rPr lang="en-US" smtClean="0"/>
              <a:t>44</a:t>
            </a:fld>
            <a:endParaRPr lang="en-US"/>
          </a:p>
        </p:txBody>
      </p:sp>
    </p:spTree>
    <p:extLst>
      <p:ext uri="{BB962C8B-B14F-4D97-AF65-F5344CB8AC3E}">
        <p14:creationId xmlns:p14="http://schemas.microsoft.com/office/powerpoint/2010/main" val="394700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look at the gauges in the southern region, The regime in the </a:t>
            </a:r>
            <a:r>
              <a:rPr lang="en-US" dirty="0" err="1"/>
              <a:t>precip</a:t>
            </a:r>
            <a:r>
              <a:rPr lang="en-US" dirty="0"/>
              <a:t> changes.. And it seems more like a bimodal regime with two peaks, one in April-march and the other one in </a:t>
            </a:r>
            <a:r>
              <a:rPr lang="en-US" dirty="0" err="1"/>
              <a:t>sep</a:t>
            </a:r>
            <a:r>
              <a:rPr lang="en-US" dirty="0"/>
              <a:t>-oct</a:t>
            </a:r>
          </a:p>
          <a:p>
            <a:r>
              <a:rPr lang="en-US" dirty="0"/>
              <a:t>With less </a:t>
            </a:r>
            <a:r>
              <a:rPr lang="en-US" dirty="0" err="1"/>
              <a:t>precip</a:t>
            </a:r>
            <a:r>
              <a:rPr lang="en-US" dirty="0"/>
              <a:t> in the middle of the year and in the end and beginning of the year.</a:t>
            </a:r>
          </a:p>
          <a:p>
            <a:endParaRPr lang="en-US" dirty="0"/>
          </a:p>
          <a:p>
            <a:r>
              <a:rPr lang="en-US" dirty="0"/>
              <a:t>We can see the model responding to this bimodal pattern, simulating a similar double-peak response. However, when we compare it to the observations, the peaks in the model appear slightly out of sync with the actual precipitation events.</a:t>
            </a:r>
          </a:p>
          <a:p>
            <a:endParaRPr lang="en-US" dirty="0"/>
          </a:p>
          <a:p>
            <a:r>
              <a:rPr lang="en-US" dirty="0"/>
              <a:t>We’re thinking there might be some infrastructure in these areas that’s slightly delaying the hydrologic response of these basins.</a:t>
            </a:r>
          </a:p>
        </p:txBody>
      </p:sp>
      <p:sp>
        <p:nvSpPr>
          <p:cNvPr id="4" name="Slide Number Placeholder 3"/>
          <p:cNvSpPr>
            <a:spLocks noGrp="1"/>
          </p:cNvSpPr>
          <p:nvPr>
            <p:ph type="sldNum" sz="quarter" idx="5"/>
          </p:nvPr>
        </p:nvSpPr>
        <p:spPr/>
        <p:txBody>
          <a:bodyPr/>
          <a:lstStyle/>
          <a:p>
            <a:fld id="{A994DE3D-6376-42FC-8551-09455E7518F3}" type="slidenum">
              <a:rPr lang="en-US" smtClean="0"/>
              <a:t>45</a:t>
            </a:fld>
            <a:endParaRPr lang="en-US"/>
          </a:p>
        </p:txBody>
      </p:sp>
    </p:spTree>
    <p:extLst>
      <p:ext uri="{BB962C8B-B14F-4D97-AF65-F5344CB8AC3E}">
        <p14:creationId xmlns:p14="http://schemas.microsoft.com/office/powerpoint/2010/main" val="2588905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believe that the potential evapotranspiration layers we are using are underestimating the evapotranspiration especially in the summer months... So we adjusted these layers and the next step is to run the model with these new pet layers.</a:t>
            </a:r>
          </a:p>
          <a:p>
            <a:endParaRPr lang="en-US" dirty="0"/>
          </a:p>
          <a:p>
            <a:r>
              <a:rPr lang="en-US" dirty="0"/>
              <a:t>On the other side, I met with Akshay and I test TITO by myself.. There were some things that needed to be corrected, I think Akshay already did the corrections so after this meeting I could test again.</a:t>
            </a:r>
          </a:p>
        </p:txBody>
      </p:sp>
      <p:sp>
        <p:nvSpPr>
          <p:cNvPr id="4" name="Slide Number Placeholder 3"/>
          <p:cNvSpPr>
            <a:spLocks noGrp="1"/>
          </p:cNvSpPr>
          <p:nvPr>
            <p:ph type="sldNum" sz="quarter" idx="5"/>
          </p:nvPr>
        </p:nvSpPr>
        <p:spPr/>
        <p:txBody>
          <a:bodyPr/>
          <a:lstStyle/>
          <a:p>
            <a:fld id="{A994DE3D-6376-42FC-8551-09455E7518F3}" type="slidenum">
              <a:rPr lang="en-US" smtClean="0"/>
              <a:t>46</a:t>
            </a:fld>
            <a:endParaRPr lang="en-US"/>
          </a:p>
        </p:txBody>
      </p:sp>
    </p:spTree>
    <p:extLst>
      <p:ext uri="{BB962C8B-B14F-4D97-AF65-F5344CB8AC3E}">
        <p14:creationId xmlns:p14="http://schemas.microsoft.com/office/powerpoint/2010/main" val="390487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4/23/25</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customXml" Target="../ink/ink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4.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90 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6B82-0777-1F2F-EBAF-294A140C2F1A}"/>
              </a:ext>
            </a:extLst>
          </p:cNvPr>
          <p:cNvSpPr>
            <a:spLocks noGrp="1"/>
          </p:cNvSpPr>
          <p:nvPr>
            <p:ph type="title"/>
          </p:nvPr>
        </p:nvSpPr>
        <p:spPr>
          <a:xfrm>
            <a:off x="952500" y="2428516"/>
            <a:ext cx="10287000" cy="1331865"/>
          </a:xfrm>
        </p:spPr>
        <p:txBody>
          <a:bodyPr/>
          <a:lstStyle/>
          <a:p>
            <a:pPr algn="ctr"/>
            <a:r>
              <a:rPr lang="en-US" dirty="0"/>
              <a:t>Baseline 20 years – Ghana 90 m </a:t>
            </a:r>
          </a:p>
        </p:txBody>
      </p:sp>
      <p:sp>
        <p:nvSpPr>
          <p:cNvPr id="3" name="TextBox 2">
            <a:extLst>
              <a:ext uri="{FF2B5EF4-FFF2-40B4-BE49-F238E27FC236}">
                <a16:creationId xmlns:a16="http://schemas.microsoft.com/office/drawing/2014/main" id="{7CF8A674-CC02-B86A-79D5-5D87F02686C8}"/>
              </a:ext>
            </a:extLst>
          </p:cNvPr>
          <p:cNvSpPr txBox="1"/>
          <p:nvPr/>
        </p:nvSpPr>
        <p:spPr>
          <a:xfrm>
            <a:off x="4527395" y="1884556"/>
            <a:ext cx="3601844" cy="369332"/>
          </a:xfrm>
          <a:prstGeom prst="rect">
            <a:avLst/>
          </a:prstGeom>
          <a:noFill/>
        </p:spPr>
        <p:txBody>
          <a:bodyPr wrap="square" rtlCol="0">
            <a:spAutoFit/>
          </a:bodyPr>
          <a:lstStyle/>
          <a:p>
            <a:pPr algn="ctr"/>
            <a:r>
              <a:rPr lang="en-US" dirty="0"/>
              <a:t>Baseline 3</a:t>
            </a:r>
          </a:p>
        </p:txBody>
      </p:sp>
    </p:spTree>
    <p:extLst>
      <p:ext uri="{BB962C8B-B14F-4D97-AF65-F5344CB8AC3E}">
        <p14:creationId xmlns:p14="http://schemas.microsoft.com/office/powerpoint/2010/main" val="17299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3"/>
          <a:stretch>
            <a:fillRect/>
          </a:stretch>
        </p:blipFill>
        <p:spPr>
          <a:xfrm>
            <a:off x="7777059" y="165463"/>
            <a:ext cx="4414941" cy="5869172"/>
          </a:xfrm>
          <a:prstGeom prst="rect">
            <a:avLst/>
          </a:prstGeom>
        </p:spPr>
      </p:pic>
      <p:pic>
        <p:nvPicPr>
          <p:cNvPr id="8" name="Content Placeholder 7" descr="A graph showing a graph&#10;&#10;Description automatically generated with medium confidence">
            <a:extLst>
              <a:ext uri="{FF2B5EF4-FFF2-40B4-BE49-F238E27FC236}">
                <a16:creationId xmlns:a16="http://schemas.microsoft.com/office/drawing/2014/main" id="{E92ED9E0-619C-A144-2811-EFB8599A59BA}"/>
              </a:ext>
            </a:extLst>
          </p:cNvPr>
          <p:cNvPicPr>
            <a:picLocks noGrp="1" noChangeAspect="1"/>
          </p:cNvPicPr>
          <p:nvPr>
            <p:ph idx="1"/>
          </p:nvPr>
        </p:nvPicPr>
        <p:blipFill>
          <a:blip r:embed="rId4"/>
          <a:stretch>
            <a:fillRect/>
          </a:stretch>
        </p:blipFill>
        <p:spPr>
          <a:xfrm>
            <a:off x="111671" y="1397074"/>
            <a:ext cx="7629545" cy="2828085"/>
          </a:xfrm>
        </p:spPr>
      </p:pic>
    </p:spTree>
    <p:extLst>
      <p:ext uri="{BB962C8B-B14F-4D97-AF65-F5344CB8AC3E}">
        <p14:creationId xmlns:p14="http://schemas.microsoft.com/office/powerpoint/2010/main" val="42582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2"/>
          <a:stretch>
            <a:fillRect/>
          </a:stretch>
        </p:blipFill>
        <p:spPr>
          <a:xfrm>
            <a:off x="7772399" y="65805"/>
            <a:ext cx="4442475" cy="5952223"/>
          </a:xfrm>
          <a:prstGeom prst="rect">
            <a:avLst/>
          </a:prstGeom>
        </p:spPr>
      </p:pic>
      <p:pic>
        <p:nvPicPr>
          <p:cNvPr id="5" name="Picture 4" descr="A graph showing a graph of a graph&#10;&#10;Description automatically generated with medium confidence">
            <a:extLst>
              <a:ext uri="{FF2B5EF4-FFF2-40B4-BE49-F238E27FC236}">
                <a16:creationId xmlns:a16="http://schemas.microsoft.com/office/drawing/2014/main" id="{B1508622-EE6B-2A30-05D5-37DD6E72B34C}"/>
              </a:ext>
            </a:extLst>
          </p:cNvPr>
          <p:cNvPicPr>
            <a:picLocks noChangeAspect="1"/>
          </p:cNvPicPr>
          <p:nvPr/>
        </p:nvPicPr>
        <p:blipFill>
          <a:blip r:embed="rId3"/>
          <a:stretch>
            <a:fillRect/>
          </a:stretch>
        </p:blipFill>
        <p:spPr>
          <a:xfrm>
            <a:off x="47676" y="1601397"/>
            <a:ext cx="7772400" cy="2881037"/>
          </a:xfrm>
          <a:prstGeom prst="rect">
            <a:avLst/>
          </a:prstGeom>
        </p:spPr>
      </p:pic>
    </p:spTree>
    <p:extLst>
      <p:ext uri="{BB962C8B-B14F-4D97-AF65-F5344CB8AC3E}">
        <p14:creationId xmlns:p14="http://schemas.microsoft.com/office/powerpoint/2010/main" val="149173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2"/>
          <a:stretch>
            <a:fillRect/>
          </a:stretch>
        </p:blipFill>
        <p:spPr>
          <a:xfrm>
            <a:off x="7772400" y="270933"/>
            <a:ext cx="4463938" cy="5810890"/>
          </a:xfrm>
          <a:prstGeom prst="rect">
            <a:avLst/>
          </a:prstGeom>
        </p:spPr>
      </p:pic>
      <p:pic>
        <p:nvPicPr>
          <p:cNvPr id="6" name="Picture 5" descr="A graph of a graph showing a number of data&#10;&#10;Description automatically generated with medium confidence">
            <a:extLst>
              <a:ext uri="{FF2B5EF4-FFF2-40B4-BE49-F238E27FC236}">
                <a16:creationId xmlns:a16="http://schemas.microsoft.com/office/drawing/2014/main" id="{4D3814F7-E661-C8CF-0505-DEA17FC535E3}"/>
              </a:ext>
            </a:extLst>
          </p:cNvPr>
          <p:cNvPicPr>
            <a:picLocks noChangeAspect="1"/>
          </p:cNvPicPr>
          <p:nvPr/>
        </p:nvPicPr>
        <p:blipFill>
          <a:blip r:embed="rId3"/>
          <a:stretch>
            <a:fillRect/>
          </a:stretch>
        </p:blipFill>
        <p:spPr>
          <a:xfrm>
            <a:off x="0" y="1831513"/>
            <a:ext cx="7772400" cy="2881037"/>
          </a:xfrm>
          <a:prstGeom prst="rect">
            <a:avLst/>
          </a:prstGeom>
        </p:spPr>
      </p:pic>
    </p:spTree>
    <p:extLst>
      <p:ext uri="{BB962C8B-B14F-4D97-AF65-F5344CB8AC3E}">
        <p14:creationId xmlns:p14="http://schemas.microsoft.com/office/powerpoint/2010/main" val="39771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2"/>
          <a:srcRect l="11525"/>
          <a:stretch/>
        </p:blipFill>
        <p:spPr>
          <a:xfrm>
            <a:off x="7866026" y="270933"/>
            <a:ext cx="4325974" cy="5854700"/>
          </a:xfrm>
          <a:prstGeom prst="rect">
            <a:avLst/>
          </a:prstGeom>
        </p:spPr>
      </p:pic>
      <p:pic>
        <p:nvPicPr>
          <p:cNvPr id="4" name="Picture 3" descr="A graph of a graph showing a number of data&#10;&#10;Description automatically generated with medium confidence">
            <a:extLst>
              <a:ext uri="{FF2B5EF4-FFF2-40B4-BE49-F238E27FC236}">
                <a16:creationId xmlns:a16="http://schemas.microsoft.com/office/drawing/2014/main" id="{72B42DF7-51CA-0BA7-AD00-DF45F6787342}"/>
              </a:ext>
            </a:extLst>
          </p:cNvPr>
          <p:cNvPicPr>
            <a:picLocks noChangeAspect="1"/>
          </p:cNvPicPr>
          <p:nvPr/>
        </p:nvPicPr>
        <p:blipFill>
          <a:blip r:embed="rId3"/>
          <a:stretch>
            <a:fillRect/>
          </a:stretch>
        </p:blipFill>
        <p:spPr>
          <a:xfrm>
            <a:off x="0" y="1421610"/>
            <a:ext cx="7772400" cy="2881037"/>
          </a:xfrm>
          <a:prstGeom prst="rect">
            <a:avLst/>
          </a:prstGeom>
        </p:spPr>
      </p:pic>
    </p:spTree>
    <p:extLst>
      <p:ext uri="{BB962C8B-B14F-4D97-AF65-F5344CB8AC3E}">
        <p14:creationId xmlns:p14="http://schemas.microsoft.com/office/powerpoint/2010/main" val="105222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2"/>
          <a:stretch>
            <a:fillRect/>
          </a:stretch>
        </p:blipFill>
        <p:spPr>
          <a:xfrm>
            <a:off x="7860062" y="369332"/>
            <a:ext cx="4331938" cy="5699051"/>
          </a:xfrm>
          <a:prstGeom prst="rect">
            <a:avLst/>
          </a:prstGeom>
        </p:spPr>
      </p:pic>
      <p:pic>
        <p:nvPicPr>
          <p:cNvPr id="7" name="Content Placeholder 6" descr="A graph of a graph&#10;&#10;Description automatically generated">
            <a:extLst>
              <a:ext uri="{FF2B5EF4-FFF2-40B4-BE49-F238E27FC236}">
                <a16:creationId xmlns:a16="http://schemas.microsoft.com/office/drawing/2014/main" id="{F6A8F8DF-8ABB-F8FB-D219-443EA3B87DB9}"/>
              </a:ext>
            </a:extLst>
          </p:cNvPr>
          <p:cNvPicPr>
            <a:picLocks noGrp="1" noChangeAspect="1"/>
          </p:cNvPicPr>
          <p:nvPr>
            <p:ph idx="1"/>
          </p:nvPr>
        </p:nvPicPr>
        <p:blipFill>
          <a:blip r:embed="rId3"/>
          <a:stretch>
            <a:fillRect/>
          </a:stretch>
        </p:blipFill>
        <p:spPr>
          <a:xfrm>
            <a:off x="208788" y="1312288"/>
            <a:ext cx="7914987" cy="2933891"/>
          </a:xfrm>
        </p:spPr>
      </p:pic>
    </p:spTree>
    <p:extLst>
      <p:ext uri="{BB962C8B-B14F-4D97-AF65-F5344CB8AC3E}">
        <p14:creationId xmlns:p14="http://schemas.microsoft.com/office/powerpoint/2010/main" val="117253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2"/>
          <a:stretch>
            <a:fillRect/>
          </a:stretch>
        </p:blipFill>
        <p:spPr>
          <a:xfrm>
            <a:off x="7781626" y="369332"/>
            <a:ext cx="4410374" cy="5797230"/>
          </a:xfrm>
          <a:prstGeom prst="rect">
            <a:avLst/>
          </a:prstGeom>
        </p:spPr>
      </p:pic>
      <p:pic>
        <p:nvPicPr>
          <p:cNvPr id="5" name="Picture 4" descr="A graph of a graph showing a graph&#10;&#10;Description automatically generated with medium confidence">
            <a:extLst>
              <a:ext uri="{FF2B5EF4-FFF2-40B4-BE49-F238E27FC236}">
                <a16:creationId xmlns:a16="http://schemas.microsoft.com/office/drawing/2014/main" id="{74FF0909-369D-B4B0-07E5-921856833E07}"/>
              </a:ext>
            </a:extLst>
          </p:cNvPr>
          <p:cNvPicPr>
            <a:picLocks noChangeAspect="1"/>
          </p:cNvPicPr>
          <p:nvPr/>
        </p:nvPicPr>
        <p:blipFill>
          <a:blip r:embed="rId3"/>
          <a:stretch>
            <a:fillRect/>
          </a:stretch>
        </p:blipFill>
        <p:spPr>
          <a:xfrm>
            <a:off x="0" y="1169362"/>
            <a:ext cx="7772400" cy="2881037"/>
          </a:xfrm>
          <a:prstGeom prst="rect">
            <a:avLst/>
          </a:prstGeom>
        </p:spPr>
      </p:pic>
    </p:spTree>
    <p:extLst>
      <p:ext uri="{BB962C8B-B14F-4D97-AF65-F5344CB8AC3E}">
        <p14:creationId xmlns:p14="http://schemas.microsoft.com/office/powerpoint/2010/main" val="21883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2"/>
          <a:srcRect l="7278"/>
          <a:stretch/>
        </p:blipFill>
        <p:spPr>
          <a:xfrm>
            <a:off x="7995684" y="369332"/>
            <a:ext cx="4206062" cy="5599113"/>
          </a:xfrm>
          <a:prstGeom prst="rect">
            <a:avLst/>
          </a:prstGeom>
        </p:spPr>
      </p:pic>
      <p:pic>
        <p:nvPicPr>
          <p:cNvPr id="7" name="Content Placeholder 6" descr="A graph of a graph showing a graph&#10;&#10;Description automatically generated with medium confidence">
            <a:extLst>
              <a:ext uri="{FF2B5EF4-FFF2-40B4-BE49-F238E27FC236}">
                <a16:creationId xmlns:a16="http://schemas.microsoft.com/office/drawing/2014/main" id="{A0D92EDD-DAF8-A783-F50A-68B187DB84C8}"/>
              </a:ext>
            </a:extLst>
          </p:cNvPr>
          <p:cNvPicPr>
            <a:picLocks noGrp="1" noChangeAspect="1"/>
          </p:cNvPicPr>
          <p:nvPr>
            <p:ph idx="1"/>
          </p:nvPr>
        </p:nvPicPr>
        <p:blipFill>
          <a:blip r:embed="rId3"/>
          <a:stretch>
            <a:fillRect/>
          </a:stretch>
        </p:blipFill>
        <p:spPr>
          <a:xfrm>
            <a:off x="337293" y="1631651"/>
            <a:ext cx="7737894" cy="2868247"/>
          </a:xfrm>
        </p:spPr>
      </p:pic>
    </p:spTree>
    <p:extLst>
      <p:ext uri="{BB962C8B-B14F-4D97-AF65-F5344CB8AC3E}">
        <p14:creationId xmlns:p14="http://schemas.microsoft.com/office/powerpoint/2010/main" val="250262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2"/>
          <a:stretch>
            <a:fillRect/>
          </a:stretch>
        </p:blipFill>
        <p:spPr>
          <a:xfrm>
            <a:off x="7658264" y="0"/>
            <a:ext cx="4533735" cy="5975498"/>
          </a:xfrm>
          <a:prstGeom prst="rect">
            <a:avLst/>
          </a:prstGeom>
        </p:spPr>
      </p:pic>
      <p:pic>
        <p:nvPicPr>
          <p:cNvPr id="7" name="Content Placeholder 6" descr="A graph of a graph showing the amount of water in the water&#10;&#10;Description automatically generated with medium confidence">
            <a:extLst>
              <a:ext uri="{FF2B5EF4-FFF2-40B4-BE49-F238E27FC236}">
                <a16:creationId xmlns:a16="http://schemas.microsoft.com/office/drawing/2014/main" id="{76990FE8-4653-40DB-C4A8-8D21AC8DDE09}"/>
              </a:ext>
            </a:extLst>
          </p:cNvPr>
          <p:cNvPicPr>
            <a:picLocks noGrp="1" noChangeAspect="1"/>
          </p:cNvPicPr>
          <p:nvPr>
            <p:ph idx="1"/>
          </p:nvPr>
        </p:nvPicPr>
        <p:blipFill>
          <a:blip r:embed="rId3"/>
          <a:stretch>
            <a:fillRect/>
          </a:stretch>
        </p:blipFill>
        <p:spPr>
          <a:xfrm>
            <a:off x="374431" y="1565088"/>
            <a:ext cx="7056383" cy="2644674"/>
          </a:xfrm>
        </p:spPr>
      </p:pic>
    </p:spTree>
    <p:extLst>
      <p:ext uri="{BB962C8B-B14F-4D97-AF65-F5344CB8AC3E}">
        <p14:creationId xmlns:p14="http://schemas.microsoft.com/office/powerpoint/2010/main" val="38012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2"/>
          <a:stretch>
            <a:fillRect/>
          </a:stretch>
        </p:blipFill>
        <p:spPr>
          <a:xfrm>
            <a:off x="7909033" y="466109"/>
            <a:ext cx="4275651" cy="5399580"/>
          </a:xfrm>
          <a:prstGeom prst="rect">
            <a:avLst/>
          </a:prstGeom>
        </p:spPr>
      </p:pic>
      <p:pic>
        <p:nvPicPr>
          <p:cNvPr id="5" name="Picture 4" descr="A graph showing a number of data&#10;&#10;Description automatically generated with medium confidence">
            <a:extLst>
              <a:ext uri="{FF2B5EF4-FFF2-40B4-BE49-F238E27FC236}">
                <a16:creationId xmlns:a16="http://schemas.microsoft.com/office/drawing/2014/main" id="{1F4F227E-FE7F-762E-9F1C-185E1AD9C97D}"/>
              </a:ext>
            </a:extLst>
          </p:cNvPr>
          <p:cNvPicPr>
            <a:picLocks noChangeAspect="1"/>
          </p:cNvPicPr>
          <p:nvPr/>
        </p:nvPicPr>
        <p:blipFill>
          <a:blip r:embed="rId3"/>
          <a:stretch>
            <a:fillRect/>
          </a:stretch>
        </p:blipFill>
        <p:spPr>
          <a:xfrm>
            <a:off x="0" y="1556279"/>
            <a:ext cx="8034670" cy="2994700"/>
          </a:xfrm>
          <a:prstGeom prst="rect">
            <a:avLst/>
          </a:prstGeom>
        </p:spPr>
      </p:pic>
    </p:spTree>
    <p:extLst>
      <p:ext uri="{BB962C8B-B14F-4D97-AF65-F5344CB8AC3E}">
        <p14:creationId xmlns:p14="http://schemas.microsoft.com/office/powerpoint/2010/main" val="272793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2"/>
          <a:stretch>
            <a:fillRect/>
          </a:stretch>
        </p:blipFill>
        <p:spPr>
          <a:xfrm>
            <a:off x="7984807" y="600739"/>
            <a:ext cx="4207193" cy="5656521"/>
          </a:xfrm>
          <a:prstGeom prst="rect">
            <a:avLst/>
          </a:prstGeom>
        </p:spPr>
      </p:pic>
      <p:pic>
        <p:nvPicPr>
          <p:cNvPr id="7" name="Content Placeholder 6" descr="A graph showing a number of data&#10;&#10;Description automatically generated with medium confidence">
            <a:extLst>
              <a:ext uri="{FF2B5EF4-FFF2-40B4-BE49-F238E27FC236}">
                <a16:creationId xmlns:a16="http://schemas.microsoft.com/office/drawing/2014/main" id="{3F90981C-2BD4-B166-B88D-8A5AB491B384}"/>
              </a:ext>
            </a:extLst>
          </p:cNvPr>
          <p:cNvPicPr>
            <a:picLocks noGrp="1" noChangeAspect="1"/>
          </p:cNvPicPr>
          <p:nvPr>
            <p:ph idx="1"/>
          </p:nvPr>
        </p:nvPicPr>
        <p:blipFill>
          <a:blip r:embed="rId3"/>
          <a:stretch>
            <a:fillRect/>
          </a:stretch>
        </p:blipFill>
        <p:spPr>
          <a:xfrm>
            <a:off x="115120" y="1628282"/>
            <a:ext cx="7869687" cy="2933207"/>
          </a:xfrm>
        </p:spPr>
      </p:pic>
    </p:spTree>
    <p:extLst>
      <p:ext uri="{BB962C8B-B14F-4D97-AF65-F5344CB8AC3E}">
        <p14:creationId xmlns:p14="http://schemas.microsoft.com/office/powerpoint/2010/main" val="317229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7" name="Picture 6" descr="A graph showing a graph of data&#10;&#10;Description automatically generated with medium confidence">
            <a:extLst>
              <a:ext uri="{FF2B5EF4-FFF2-40B4-BE49-F238E27FC236}">
                <a16:creationId xmlns:a16="http://schemas.microsoft.com/office/drawing/2014/main" id="{EB724A72-84BC-3D75-57D3-7EBCB11E7A8A}"/>
              </a:ext>
            </a:extLst>
          </p:cNvPr>
          <p:cNvPicPr>
            <a:picLocks noChangeAspect="1"/>
          </p:cNvPicPr>
          <p:nvPr/>
        </p:nvPicPr>
        <p:blipFill>
          <a:blip r:embed="rId3"/>
          <a:stretch>
            <a:fillRect/>
          </a:stretch>
        </p:blipFill>
        <p:spPr>
          <a:xfrm>
            <a:off x="-1" y="1409133"/>
            <a:ext cx="8062871" cy="3005211"/>
          </a:xfrm>
          <a:prstGeom prst="rect">
            <a:avLst/>
          </a:prstGeom>
        </p:spPr>
      </p:pic>
    </p:spTree>
    <p:extLst>
      <p:ext uri="{BB962C8B-B14F-4D97-AF65-F5344CB8AC3E}">
        <p14:creationId xmlns:p14="http://schemas.microsoft.com/office/powerpoint/2010/main" val="112542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a mountain&#10;&#10;Description automatically generated">
            <a:extLst>
              <a:ext uri="{FF2B5EF4-FFF2-40B4-BE49-F238E27FC236}">
                <a16:creationId xmlns:a16="http://schemas.microsoft.com/office/drawing/2014/main" id="{CD9CE91F-D0D4-2D94-AD62-B8B1C9C48357}"/>
              </a:ext>
            </a:extLst>
          </p:cNvPr>
          <p:cNvPicPr>
            <a:picLocks noChangeAspect="1"/>
          </p:cNvPicPr>
          <p:nvPr/>
        </p:nvPicPr>
        <p:blipFill>
          <a:blip r:embed="rId3"/>
          <a:stretch>
            <a:fillRect/>
          </a:stretch>
        </p:blipFill>
        <p:spPr>
          <a:xfrm>
            <a:off x="8369361" y="2403567"/>
            <a:ext cx="2740295" cy="3642917"/>
          </a:xfrm>
          <a:prstGeom prst="rect">
            <a:avLst/>
          </a:prstGeom>
        </p:spPr>
      </p:pic>
      <p:pic>
        <p:nvPicPr>
          <p:cNvPr id="11" name="Picture 10">
            <a:extLst>
              <a:ext uri="{FF2B5EF4-FFF2-40B4-BE49-F238E27FC236}">
                <a16:creationId xmlns:a16="http://schemas.microsoft.com/office/drawing/2014/main" id="{550D06B0-928F-72E9-8053-1EC3BBB10400}"/>
              </a:ext>
            </a:extLst>
          </p:cNvPr>
          <p:cNvPicPr>
            <a:picLocks noChangeAspect="1"/>
          </p:cNvPicPr>
          <p:nvPr/>
        </p:nvPicPr>
        <p:blipFill>
          <a:blip r:embed="rId4"/>
          <a:stretch>
            <a:fillRect/>
          </a:stretch>
        </p:blipFill>
        <p:spPr>
          <a:xfrm rot="16200000">
            <a:off x="546684" y="-177594"/>
            <a:ext cx="6058304" cy="6858000"/>
          </a:xfrm>
          <a:prstGeom prst="rect">
            <a:avLst/>
          </a:prstGeom>
          <a:solidFill>
            <a:schemeClr val="bg1"/>
          </a:solidFill>
        </p:spPr>
      </p:pic>
      <p:pic>
        <p:nvPicPr>
          <p:cNvPr id="5" name="Content Placeholder 7" descr="A graph showing a graph&#10;&#10;Description automatically generated with medium confidence">
            <a:extLst>
              <a:ext uri="{FF2B5EF4-FFF2-40B4-BE49-F238E27FC236}">
                <a16:creationId xmlns:a16="http://schemas.microsoft.com/office/drawing/2014/main" id="{B108F8C8-5953-B31F-5C23-57FDFE65D076}"/>
              </a:ext>
            </a:extLst>
          </p:cNvPr>
          <p:cNvPicPr>
            <a:picLocks noGrp="1" noChangeAspect="1"/>
          </p:cNvPicPr>
          <p:nvPr>
            <p:ph idx="1"/>
          </p:nvPr>
        </p:nvPicPr>
        <p:blipFill>
          <a:blip r:embed="rId5"/>
          <a:stretch>
            <a:fillRect/>
          </a:stretch>
        </p:blipFill>
        <p:spPr>
          <a:xfrm>
            <a:off x="5286104" y="88704"/>
            <a:ext cx="6095296" cy="2259377"/>
          </a:xfrm>
        </p:spPr>
      </p:pic>
    </p:spTree>
    <p:extLst>
      <p:ext uri="{BB962C8B-B14F-4D97-AF65-F5344CB8AC3E}">
        <p14:creationId xmlns:p14="http://schemas.microsoft.com/office/powerpoint/2010/main" val="159282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BF4D9-114A-AF9E-80E0-2A04A8EDEFCD}"/>
              </a:ext>
            </a:extLst>
          </p:cNvPr>
          <p:cNvSpPr>
            <a:spLocks noGrp="1"/>
          </p:cNvSpPr>
          <p:nvPr>
            <p:ph idx="1"/>
          </p:nvPr>
        </p:nvSpPr>
        <p:spPr/>
        <p:txBody>
          <a:bodyPr/>
          <a:lstStyle/>
          <a:p>
            <a:pPr marL="0" indent="0" algn="ctr">
              <a:buNone/>
            </a:pPr>
            <a:r>
              <a:rPr lang="en-US" dirty="0"/>
              <a:t>Seasonal evaluation </a:t>
            </a:r>
          </a:p>
          <a:p>
            <a:pPr marL="0" indent="0" algn="ctr">
              <a:buNone/>
            </a:pPr>
            <a:endParaRPr lang="en-US" dirty="0"/>
          </a:p>
          <a:p>
            <a:pPr marL="0" indent="0" algn="ctr">
              <a:buNone/>
            </a:pPr>
            <a:r>
              <a:rPr lang="en-US" dirty="0"/>
              <a:t>Baseline 3 20 years – Ghana 90</a:t>
            </a:r>
          </a:p>
          <a:p>
            <a:pPr marL="0" indent="0" algn="ctr">
              <a:buNone/>
            </a:pPr>
            <a:endParaRPr lang="en-US" dirty="0"/>
          </a:p>
        </p:txBody>
      </p:sp>
    </p:spTree>
    <p:extLst>
      <p:ext uri="{BB962C8B-B14F-4D97-AF65-F5344CB8AC3E}">
        <p14:creationId xmlns:p14="http://schemas.microsoft.com/office/powerpoint/2010/main" val="354234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90D04DE4-821F-B77C-62CE-AE46AA147B20}"/>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6" name="Picture 5" descr="A graph with a line drawn on it&#10;&#10;Description automatically generated">
            <a:extLst>
              <a:ext uri="{FF2B5EF4-FFF2-40B4-BE49-F238E27FC236}">
                <a16:creationId xmlns:a16="http://schemas.microsoft.com/office/drawing/2014/main" id="{D2393A01-ACB8-E297-5A9F-2C4B6F6E7A0F}"/>
              </a:ext>
            </a:extLst>
          </p:cNvPr>
          <p:cNvPicPr>
            <a:picLocks noChangeAspect="1"/>
          </p:cNvPicPr>
          <p:nvPr/>
        </p:nvPicPr>
        <p:blipFill>
          <a:blip r:embed="rId4"/>
          <a:stretch>
            <a:fillRect/>
          </a:stretch>
        </p:blipFill>
        <p:spPr>
          <a:xfrm>
            <a:off x="3753360" y="177184"/>
            <a:ext cx="8066931" cy="2997815"/>
          </a:xfrm>
          <a:prstGeom prst="rect">
            <a:avLst/>
          </a:prstGeom>
        </p:spPr>
      </p:pic>
      <p:pic>
        <p:nvPicPr>
          <p:cNvPr id="14" name="Picture 13" descr="A graph with colored dots&#10;&#10;Description automatically generated with medium confidence">
            <a:extLst>
              <a:ext uri="{FF2B5EF4-FFF2-40B4-BE49-F238E27FC236}">
                <a16:creationId xmlns:a16="http://schemas.microsoft.com/office/drawing/2014/main" id="{B8A56C9C-E2CB-C9FC-DF48-F3CA0AE5A762}"/>
              </a:ext>
            </a:extLst>
          </p:cNvPr>
          <p:cNvPicPr>
            <a:picLocks noChangeAspect="1"/>
          </p:cNvPicPr>
          <p:nvPr/>
        </p:nvPicPr>
        <p:blipFill>
          <a:blip r:embed="rId5"/>
          <a:stretch>
            <a:fillRect/>
          </a:stretch>
        </p:blipFill>
        <p:spPr>
          <a:xfrm>
            <a:off x="3900625" y="3174999"/>
            <a:ext cx="7772400" cy="3088658"/>
          </a:xfrm>
          <a:prstGeom prst="rect">
            <a:avLst/>
          </a:prstGeom>
        </p:spPr>
      </p:pic>
    </p:spTree>
    <p:extLst>
      <p:ext uri="{BB962C8B-B14F-4D97-AF65-F5344CB8AC3E}">
        <p14:creationId xmlns:p14="http://schemas.microsoft.com/office/powerpoint/2010/main" val="4250379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2E66A-2F0F-060E-B99C-159F34611E54}"/>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15A9238C-B989-0C45-9BEC-FED874461988}"/>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3" name="Picture 2" descr="A graph of a graph of a graph&#10;&#10;Description automatically generated with medium confidence">
            <a:extLst>
              <a:ext uri="{FF2B5EF4-FFF2-40B4-BE49-F238E27FC236}">
                <a16:creationId xmlns:a16="http://schemas.microsoft.com/office/drawing/2014/main" id="{4396B19B-D7A0-5655-D94F-0628D75E6F4E}"/>
              </a:ext>
            </a:extLst>
          </p:cNvPr>
          <p:cNvPicPr>
            <a:picLocks noChangeAspect="1"/>
          </p:cNvPicPr>
          <p:nvPr/>
        </p:nvPicPr>
        <p:blipFill>
          <a:blip r:embed="rId4"/>
          <a:stretch>
            <a:fillRect/>
          </a:stretch>
        </p:blipFill>
        <p:spPr>
          <a:xfrm>
            <a:off x="4054425" y="195361"/>
            <a:ext cx="7079241" cy="605983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F93278A-7984-53C2-5A99-271888E882AE}"/>
                  </a:ext>
                </a:extLst>
              </p14:cNvPr>
              <p14:cNvContentPartPr/>
              <p14:nvPr/>
            </p14:nvContentPartPr>
            <p14:xfrm>
              <a:off x="12200987" y="7019307"/>
              <a:ext cx="360" cy="360"/>
            </p14:xfrm>
          </p:contentPart>
        </mc:Choice>
        <mc:Fallback xmlns="">
          <p:pic>
            <p:nvPicPr>
              <p:cNvPr id="5" name="Ink 4">
                <a:extLst>
                  <a:ext uri="{FF2B5EF4-FFF2-40B4-BE49-F238E27FC236}">
                    <a16:creationId xmlns:a16="http://schemas.microsoft.com/office/drawing/2014/main" id="{EF93278A-7984-53C2-5A99-271888E882AE}"/>
                  </a:ext>
                </a:extLst>
              </p:cNvPr>
              <p:cNvPicPr/>
              <p:nvPr/>
            </p:nvPicPr>
            <p:blipFill>
              <a:blip r:embed="rId6"/>
              <a:stretch>
                <a:fillRect/>
              </a:stretch>
            </p:blipFill>
            <p:spPr>
              <a:xfrm>
                <a:off x="12194867" y="7013187"/>
                <a:ext cx="12600" cy="12600"/>
              </a:xfrm>
              <a:prstGeom prst="rect">
                <a:avLst/>
              </a:prstGeom>
            </p:spPr>
          </p:pic>
        </mc:Fallback>
      </mc:AlternateContent>
    </p:spTree>
    <p:extLst>
      <p:ext uri="{BB962C8B-B14F-4D97-AF65-F5344CB8AC3E}">
        <p14:creationId xmlns:p14="http://schemas.microsoft.com/office/powerpoint/2010/main" val="125645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AE1E95EC-6942-9A3B-016B-BBB7C358F6F8}"/>
              </a:ext>
            </a:extLst>
          </p:cNvPr>
          <p:cNvPicPr>
            <a:picLocks noChangeAspect="1"/>
          </p:cNvPicPr>
          <p:nvPr/>
        </p:nvPicPr>
        <p:blipFill>
          <a:blip r:embed="rId3"/>
          <a:stretch>
            <a:fillRect/>
          </a:stretch>
        </p:blipFill>
        <p:spPr>
          <a:xfrm>
            <a:off x="4502588" y="2071477"/>
            <a:ext cx="3225802" cy="4322071"/>
          </a:xfrm>
          <a:prstGeom prst="rect">
            <a:avLst/>
          </a:prstGeom>
        </p:spPr>
      </p:pic>
      <p:pic>
        <p:nvPicPr>
          <p:cNvPr id="6" name="Picture 5" descr="A graph with a line&#10;&#10;Description automatically generated">
            <a:extLst>
              <a:ext uri="{FF2B5EF4-FFF2-40B4-BE49-F238E27FC236}">
                <a16:creationId xmlns:a16="http://schemas.microsoft.com/office/drawing/2014/main" id="{DDEFD1C5-9D63-DDF9-E6A2-B5F2F09C0155}"/>
              </a:ext>
            </a:extLst>
          </p:cNvPr>
          <p:cNvPicPr>
            <a:picLocks noChangeAspect="1"/>
          </p:cNvPicPr>
          <p:nvPr/>
        </p:nvPicPr>
        <p:blipFill>
          <a:blip r:embed="rId4"/>
          <a:stretch>
            <a:fillRect/>
          </a:stretch>
        </p:blipFill>
        <p:spPr>
          <a:xfrm>
            <a:off x="92546" y="2466517"/>
            <a:ext cx="4410042" cy="1638850"/>
          </a:xfrm>
          <a:prstGeom prst="rect">
            <a:avLst/>
          </a:prstGeom>
        </p:spPr>
      </p:pic>
      <p:cxnSp>
        <p:nvCxnSpPr>
          <p:cNvPr id="8" name="Straight Arrow Connector 7">
            <a:extLst>
              <a:ext uri="{FF2B5EF4-FFF2-40B4-BE49-F238E27FC236}">
                <a16:creationId xmlns:a16="http://schemas.microsoft.com/office/drawing/2014/main" id="{8E9F0002-C385-1EF8-A64B-5BE7D6E8476C}"/>
              </a:ext>
            </a:extLst>
          </p:cNvPr>
          <p:cNvCxnSpPr>
            <a:cxnSpLocks/>
          </p:cNvCxnSpPr>
          <p:nvPr/>
        </p:nvCxnSpPr>
        <p:spPr>
          <a:xfrm flipH="1" flipV="1">
            <a:off x="4502588" y="3352800"/>
            <a:ext cx="636678" cy="432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with a line&#10;&#10;Description automatically generated">
            <a:extLst>
              <a:ext uri="{FF2B5EF4-FFF2-40B4-BE49-F238E27FC236}">
                <a16:creationId xmlns:a16="http://schemas.microsoft.com/office/drawing/2014/main" id="{CD45E4AC-ED5F-EB54-D1A4-8EE05C70E3BD}"/>
              </a:ext>
            </a:extLst>
          </p:cNvPr>
          <p:cNvPicPr>
            <a:picLocks noChangeAspect="1"/>
          </p:cNvPicPr>
          <p:nvPr/>
        </p:nvPicPr>
        <p:blipFill>
          <a:blip r:embed="rId5"/>
          <a:stretch>
            <a:fillRect/>
          </a:stretch>
        </p:blipFill>
        <p:spPr>
          <a:xfrm>
            <a:off x="0" y="4391483"/>
            <a:ext cx="4436827" cy="1638850"/>
          </a:xfrm>
          <a:prstGeom prst="rect">
            <a:avLst/>
          </a:prstGeom>
        </p:spPr>
      </p:pic>
      <p:cxnSp>
        <p:nvCxnSpPr>
          <p:cNvPr id="11" name="Straight Arrow Connector 10">
            <a:extLst>
              <a:ext uri="{FF2B5EF4-FFF2-40B4-BE49-F238E27FC236}">
                <a16:creationId xmlns:a16="http://schemas.microsoft.com/office/drawing/2014/main" id="{4CDAACDA-3328-901B-1C49-E7669074EF6F}"/>
              </a:ext>
            </a:extLst>
          </p:cNvPr>
          <p:cNvCxnSpPr>
            <a:cxnSpLocks/>
            <a:endCxn id="10" idx="3"/>
          </p:cNvCxnSpPr>
          <p:nvPr/>
        </p:nvCxnSpPr>
        <p:spPr>
          <a:xfrm flipH="1">
            <a:off x="4436827" y="4297494"/>
            <a:ext cx="937828" cy="913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graph with a line&#10;&#10;Description automatically generated">
            <a:extLst>
              <a:ext uri="{FF2B5EF4-FFF2-40B4-BE49-F238E27FC236}">
                <a16:creationId xmlns:a16="http://schemas.microsoft.com/office/drawing/2014/main" id="{EF0FDF37-7449-368C-6A81-4F7FAB6EBB85}"/>
              </a:ext>
            </a:extLst>
          </p:cNvPr>
          <p:cNvPicPr>
            <a:picLocks noChangeAspect="1"/>
          </p:cNvPicPr>
          <p:nvPr/>
        </p:nvPicPr>
        <p:blipFill>
          <a:blip r:embed="rId6"/>
          <a:stretch>
            <a:fillRect/>
          </a:stretch>
        </p:blipFill>
        <p:spPr>
          <a:xfrm>
            <a:off x="7187536" y="1621381"/>
            <a:ext cx="5054253" cy="1878250"/>
          </a:xfrm>
          <a:prstGeom prst="rect">
            <a:avLst/>
          </a:prstGeom>
        </p:spPr>
      </p:pic>
      <p:cxnSp>
        <p:nvCxnSpPr>
          <p:cNvPr id="17" name="Straight Arrow Connector 16">
            <a:extLst>
              <a:ext uri="{FF2B5EF4-FFF2-40B4-BE49-F238E27FC236}">
                <a16:creationId xmlns:a16="http://schemas.microsoft.com/office/drawing/2014/main" id="{D8B9DD0A-C490-3680-5F8B-7BF503279782}"/>
              </a:ext>
            </a:extLst>
          </p:cNvPr>
          <p:cNvCxnSpPr>
            <a:cxnSpLocks/>
            <a:endCxn id="14" idx="1"/>
          </p:cNvCxnSpPr>
          <p:nvPr/>
        </p:nvCxnSpPr>
        <p:spPr>
          <a:xfrm flipV="1">
            <a:off x="6244619" y="2560506"/>
            <a:ext cx="942917" cy="429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graph with a line&#10;&#10;Description automatically generated">
            <a:extLst>
              <a:ext uri="{FF2B5EF4-FFF2-40B4-BE49-F238E27FC236}">
                <a16:creationId xmlns:a16="http://schemas.microsoft.com/office/drawing/2014/main" id="{52461AC8-B5D3-ADEE-8675-F7ACAF2EB338}"/>
              </a:ext>
            </a:extLst>
          </p:cNvPr>
          <p:cNvPicPr>
            <a:picLocks noChangeAspect="1"/>
          </p:cNvPicPr>
          <p:nvPr/>
        </p:nvPicPr>
        <p:blipFill>
          <a:blip r:embed="rId7"/>
          <a:stretch>
            <a:fillRect/>
          </a:stretch>
        </p:blipFill>
        <p:spPr>
          <a:xfrm>
            <a:off x="7440215" y="4297494"/>
            <a:ext cx="4688963" cy="1731982"/>
          </a:xfrm>
          <a:prstGeom prst="rect">
            <a:avLst/>
          </a:prstGeom>
        </p:spPr>
      </p:pic>
      <p:cxnSp>
        <p:nvCxnSpPr>
          <p:cNvPr id="22" name="Straight Arrow Connector 21">
            <a:extLst>
              <a:ext uri="{FF2B5EF4-FFF2-40B4-BE49-F238E27FC236}">
                <a16:creationId xmlns:a16="http://schemas.microsoft.com/office/drawing/2014/main" id="{A3DB8732-DFD1-FD58-9E8A-EA2C36573BCD}"/>
              </a:ext>
            </a:extLst>
          </p:cNvPr>
          <p:cNvCxnSpPr>
            <a:cxnSpLocks/>
          </p:cNvCxnSpPr>
          <p:nvPr/>
        </p:nvCxnSpPr>
        <p:spPr>
          <a:xfrm>
            <a:off x="6096000" y="3470262"/>
            <a:ext cx="1344215" cy="1169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graph with a line drawn on it&#10;&#10;Description automatically generated">
            <a:extLst>
              <a:ext uri="{FF2B5EF4-FFF2-40B4-BE49-F238E27FC236}">
                <a16:creationId xmlns:a16="http://schemas.microsoft.com/office/drawing/2014/main" id="{C528FAE9-1DFA-B7D4-D5BC-58217DCEF6AD}"/>
              </a:ext>
            </a:extLst>
          </p:cNvPr>
          <p:cNvPicPr>
            <a:picLocks noChangeAspect="1"/>
          </p:cNvPicPr>
          <p:nvPr/>
        </p:nvPicPr>
        <p:blipFill>
          <a:blip r:embed="rId8"/>
          <a:stretch>
            <a:fillRect/>
          </a:stretch>
        </p:blipFill>
        <p:spPr>
          <a:xfrm>
            <a:off x="2490598" y="114446"/>
            <a:ext cx="4660657" cy="1731983"/>
          </a:xfrm>
          <a:prstGeom prst="rect">
            <a:avLst/>
          </a:prstGeom>
        </p:spPr>
      </p:pic>
      <p:cxnSp>
        <p:nvCxnSpPr>
          <p:cNvPr id="26" name="Straight Arrow Connector 25">
            <a:extLst>
              <a:ext uri="{FF2B5EF4-FFF2-40B4-BE49-F238E27FC236}">
                <a16:creationId xmlns:a16="http://schemas.microsoft.com/office/drawing/2014/main" id="{3F415A76-A1B0-9414-B5E8-8CFD601621BD}"/>
              </a:ext>
            </a:extLst>
          </p:cNvPr>
          <p:cNvCxnSpPr>
            <a:cxnSpLocks/>
            <a:endCxn id="25" idx="2"/>
          </p:cNvCxnSpPr>
          <p:nvPr/>
        </p:nvCxnSpPr>
        <p:spPr>
          <a:xfrm flipH="1" flipV="1">
            <a:off x="4820927" y="1846429"/>
            <a:ext cx="183538" cy="1063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51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DC568-6740-7817-EEA5-6EDA07BE7889}"/>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DB5216DF-4EFA-6B38-A6A6-5FE42A3CA181}"/>
              </a:ext>
            </a:extLst>
          </p:cNvPr>
          <p:cNvPicPr>
            <a:picLocks noChangeAspect="1"/>
          </p:cNvPicPr>
          <p:nvPr/>
        </p:nvPicPr>
        <p:blipFill>
          <a:blip r:embed="rId3"/>
          <a:stretch>
            <a:fillRect/>
          </a:stretch>
        </p:blipFill>
        <p:spPr>
          <a:xfrm>
            <a:off x="1718551" y="105360"/>
            <a:ext cx="2652026" cy="3553300"/>
          </a:xfrm>
          <a:prstGeom prst="rect">
            <a:avLst/>
          </a:prstGeom>
        </p:spPr>
      </p:pic>
      <p:pic>
        <p:nvPicPr>
          <p:cNvPr id="3" name="Picture 2" descr="A graph with a line and a line&#10;&#10;Description automatically generated with medium confidence">
            <a:extLst>
              <a:ext uri="{FF2B5EF4-FFF2-40B4-BE49-F238E27FC236}">
                <a16:creationId xmlns:a16="http://schemas.microsoft.com/office/drawing/2014/main" id="{749FFF5B-B932-4D51-4515-517D61D437F8}"/>
              </a:ext>
            </a:extLst>
          </p:cNvPr>
          <p:cNvPicPr>
            <a:picLocks noChangeAspect="1"/>
          </p:cNvPicPr>
          <p:nvPr/>
        </p:nvPicPr>
        <p:blipFill>
          <a:blip r:embed="rId4"/>
          <a:stretch>
            <a:fillRect/>
          </a:stretch>
        </p:blipFill>
        <p:spPr>
          <a:xfrm>
            <a:off x="13084" y="3794079"/>
            <a:ext cx="6062960" cy="2253104"/>
          </a:xfrm>
          <a:prstGeom prst="rect">
            <a:avLst/>
          </a:prstGeom>
        </p:spPr>
      </p:pic>
      <p:pic>
        <p:nvPicPr>
          <p:cNvPr id="7" name="Picture 6" descr="A graph with a line and a line&#10;&#10;Description automatically generated with medium confidence">
            <a:extLst>
              <a:ext uri="{FF2B5EF4-FFF2-40B4-BE49-F238E27FC236}">
                <a16:creationId xmlns:a16="http://schemas.microsoft.com/office/drawing/2014/main" id="{3716BE85-FDB7-614A-4FFA-04806AEABA0E}"/>
              </a:ext>
            </a:extLst>
          </p:cNvPr>
          <p:cNvPicPr>
            <a:picLocks noChangeAspect="1"/>
          </p:cNvPicPr>
          <p:nvPr/>
        </p:nvPicPr>
        <p:blipFill>
          <a:blip r:embed="rId5"/>
          <a:stretch>
            <a:fillRect/>
          </a:stretch>
        </p:blipFill>
        <p:spPr>
          <a:xfrm>
            <a:off x="6096000" y="3794079"/>
            <a:ext cx="6062962" cy="2253104"/>
          </a:xfrm>
          <a:prstGeom prst="rect">
            <a:avLst/>
          </a:prstGeom>
        </p:spPr>
      </p:pic>
      <p:pic>
        <p:nvPicPr>
          <p:cNvPr id="12" name="Picture 11" descr="A graph with a line&#10;&#10;Description automatically generated">
            <a:extLst>
              <a:ext uri="{FF2B5EF4-FFF2-40B4-BE49-F238E27FC236}">
                <a16:creationId xmlns:a16="http://schemas.microsoft.com/office/drawing/2014/main" id="{B23BA7E5-2023-2544-4116-B1ADDD832A49}"/>
              </a:ext>
            </a:extLst>
          </p:cNvPr>
          <p:cNvPicPr>
            <a:picLocks noChangeAspect="1"/>
          </p:cNvPicPr>
          <p:nvPr/>
        </p:nvPicPr>
        <p:blipFill>
          <a:blip r:embed="rId6"/>
          <a:stretch>
            <a:fillRect/>
          </a:stretch>
        </p:blipFill>
        <p:spPr>
          <a:xfrm>
            <a:off x="5798067" y="700099"/>
            <a:ext cx="6360895" cy="2363822"/>
          </a:xfrm>
          <a:prstGeom prst="rect">
            <a:avLst/>
          </a:prstGeom>
        </p:spPr>
      </p:pic>
      <p:cxnSp>
        <p:nvCxnSpPr>
          <p:cNvPr id="15" name="Straight Arrow Connector 14">
            <a:extLst>
              <a:ext uri="{FF2B5EF4-FFF2-40B4-BE49-F238E27FC236}">
                <a16:creationId xmlns:a16="http://schemas.microsoft.com/office/drawing/2014/main" id="{D61A8CC9-AD0E-4918-2BED-4F6FA19FC4C6}"/>
              </a:ext>
            </a:extLst>
          </p:cNvPr>
          <p:cNvCxnSpPr/>
          <p:nvPr/>
        </p:nvCxnSpPr>
        <p:spPr>
          <a:xfrm>
            <a:off x="3370997" y="3063921"/>
            <a:ext cx="3357349" cy="59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62AF8D-54F6-117A-1E98-3D5168E6621D}"/>
              </a:ext>
            </a:extLst>
          </p:cNvPr>
          <p:cNvCxnSpPr>
            <a:cxnSpLocks/>
          </p:cNvCxnSpPr>
          <p:nvPr/>
        </p:nvCxnSpPr>
        <p:spPr>
          <a:xfrm>
            <a:off x="3370997" y="2996212"/>
            <a:ext cx="0" cy="66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47F47-EB06-91F7-6FA2-BA2C27B655C1}"/>
              </a:ext>
            </a:extLst>
          </p:cNvPr>
          <p:cNvCxnSpPr>
            <a:cxnSpLocks/>
          </p:cNvCxnSpPr>
          <p:nvPr/>
        </p:nvCxnSpPr>
        <p:spPr>
          <a:xfrm flipV="1">
            <a:off x="2552131" y="2397818"/>
            <a:ext cx="3029803" cy="8637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5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B9CE-4047-4FEA-35A0-EE98E1B44D8F}"/>
              </a:ext>
            </a:extLst>
          </p:cNvPr>
          <p:cNvSpPr>
            <a:spLocks noGrp="1"/>
          </p:cNvSpPr>
          <p:nvPr>
            <p:ph type="title"/>
          </p:nvPr>
        </p:nvSpPr>
        <p:spPr/>
        <p:txBody>
          <a:bodyPr/>
          <a:lstStyle/>
          <a:p>
            <a:r>
              <a:rPr lang="en-US" dirty="0"/>
              <a:t>Next Calibration:</a:t>
            </a:r>
          </a:p>
        </p:txBody>
      </p:sp>
      <p:sp>
        <p:nvSpPr>
          <p:cNvPr id="3" name="Content Placeholder 2">
            <a:extLst>
              <a:ext uri="{FF2B5EF4-FFF2-40B4-BE49-F238E27FC236}">
                <a16:creationId xmlns:a16="http://schemas.microsoft.com/office/drawing/2014/main" id="{9FF97C8B-443F-53A1-4EFB-2826B2B221CB}"/>
              </a:ext>
            </a:extLst>
          </p:cNvPr>
          <p:cNvSpPr>
            <a:spLocks noGrp="1"/>
          </p:cNvSpPr>
          <p:nvPr>
            <p:ph idx="1"/>
          </p:nvPr>
        </p:nvSpPr>
        <p:spPr/>
        <p:txBody>
          <a:bodyPr/>
          <a:lstStyle/>
          <a:p>
            <a:r>
              <a:rPr lang="en-US" dirty="0"/>
              <a:t>Run again but changing PET.</a:t>
            </a:r>
          </a:p>
          <a:p>
            <a:r>
              <a:rPr lang="en-US" dirty="0"/>
              <a:t>New Model covering northern regions.</a:t>
            </a:r>
          </a:p>
          <a:p>
            <a:endParaRPr lang="en-US" dirty="0"/>
          </a:p>
          <a:p>
            <a:endParaRPr lang="en-US" dirty="0"/>
          </a:p>
        </p:txBody>
      </p:sp>
    </p:spTree>
    <p:extLst>
      <p:ext uri="{BB962C8B-B14F-4D97-AF65-F5344CB8AC3E}">
        <p14:creationId xmlns:p14="http://schemas.microsoft.com/office/powerpoint/2010/main" val="165404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customXml/itemProps2.xml><?xml version="1.0" encoding="utf-8"?>
<ds:datastoreItem xmlns:ds="http://schemas.openxmlformats.org/officeDocument/2006/customXml" ds:itemID="{E821304C-DFC2-4121-A3A1-819C4779F221}">
  <ds:schemaRefs>
    <ds:schemaRef ds:uri="http://schemas.microsoft.com/sharepoint/v3/contenttype/forms"/>
  </ds:schemaRefs>
</ds:datastoreItem>
</file>

<file path=customXml/itemProps3.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4824</TotalTime>
  <Words>1412</Words>
  <Application>Microsoft Macintosh PowerPoint</Application>
  <PresentationFormat>Widescreen</PresentationFormat>
  <Paragraphs>128</Paragraphs>
  <Slides>46</Slides>
  <Notes>17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Roboto</vt:lpstr>
      <vt:lpstr>Roboto Black</vt:lpstr>
      <vt:lpstr>Times New Roman</vt:lpstr>
      <vt:lpstr>IOWA-PPT-Template-Widescreen-2022</vt:lpstr>
      <vt:lpstr>GHANA CALIBRATION 90 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20 years – Ghana 90 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Calibration: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26</cp:revision>
  <dcterms:created xsi:type="dcterms:W3CDTF">2024-02-07T15:41:07Z</dcterms:created>
  <dcterms:modified xsi:type="dcterms:W3CDTF">2025-04-23T14:18:20Z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